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5" r:id="rId16"/>
    <p:sldId id="277" r:id="rId17"/>
    <p:sldId id="271" r:id="rId18"/>
    <p:sldId id="27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7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ang\Desktop\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 Recognizer Algorithm Accuracy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[Report.xlsx]Sheet1!$B$2</c:f>
              <c:strCache>
                <c:ptCount val="1"/>
                <c:pt idx="0">
                  <c:v>Eigen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[Report.xlsx]Sheet1!$B$3:$B$6</c:f>
              <c:numCache>
                <c:formatCode>0.00%</c:formatCode>
                <c:ptCount val="4"/>
                <c:pt idx="0">
                  <c:v>0.32050000000000001</c:v>
                </c:pt>
                <c:pt idx="1">
                  <c:v>0.4103</c:v>
                </c:pt>
                <c:pt idx="2">
                  <c:v>0.52559999999999996</c:v>
                </c:pt>
                <c:pt idx="3">
                  <c:v>0.55130000000000001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[Report.xlsx]Sheet1!$C$2</c:f>
              <c:strCache>
                <c:ptCount val="1"/>
                <c:pt idx="0">
                  <c:v>Fisher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[Report.xlsx]Sheet1!$C$3:$C$6</c:f>
              <c:numCache>
                <c:formatCode>0.00%</c:formatCode>
                <c:ptCount val="4"/>
                <c:pt idx="0">
                  <c:v>0.4103</c:v>
                </c:pt>
                <c:pt idx="1">
                  <c:v>0.53849999999999998</c:v>
                </c:pt>
                <c:pt idx="2">
                  <c:v>0.65380000000000005</c:v>
                </c:pt>
                <c:pt idx="3">
                  <c:v>0.76919999999999999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[Report.xlsx]Sheet1!$D$2</c:f>
              <c:strCache>
                <c:ptCount val="1"/>
                <c:pt idx="0">
                  <c:v>LPBH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[Report.xlsx]Sheet1!$D$3:$D$6</c:f>
              <c:numCache>
                <c:formatCode>0.00%</c:formatCode>
                <c:ptCount val="4"/>
                <c:pt idx="0">
                  <c:v>0.44869999999999999</c:v>
                </c:pt>
                <c:pt idx="1">
                  <c:v>0.53849999999999998</c:v>
                </c:pt>
                <c:pt idx="2">
                  <c:v>0.53849999999999998</c:v>
                </c:pt>
                <c:pt idx="3">
                  <c:v>0.61539999999999995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244160"/>
        <c:axId val="83246080"/>
      </c:lineChart>
      <c:catAx>
        <c:axId val="83244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Training Image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3246080"/>
        <c:crosses val="autoZero"/>
        <c:auto val="1"/>
        <c:lblAlgn val="ctr"/>
        <c:lblOffset val="100"/>
        <c:noMultiLvlLbl val="0"/>
      </c:catAx>
      <c:valAx>
        <c:axId val="8324608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.00%" sourceLinked="1"/>
        <c:majorTickMark val="none"/>
        <c:minorTickMark val="none"/>
        <c:tickLblPos val="nextTo"/>
        <c:crossAx val="832441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F4C4B-E42B-4AF5-AE15-A9A8EC745224}" type="datetimeFigureOut">
              <a:rPr lang="en-US" smtClean="0"/>
              <a:t>11/24/2013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B036-D2DD-4157-9C3F-7F194798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B756BE-9B1F-474A-B9D0-9A661D4C1D59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>
              <a:buFontTx/>
              <a:buChar char="•"/>
            </a:pPr>
            <a:r>
              <a:rPr lang="he-IL" smtClean="0"/>
              <a:t>בשר המאמר מתחיל בעצם עכשיו – עד עכשיו הדגמה.</a:t>
            </a: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://asp.eurasipjournals.com/content/2012/1/92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jpg"/><Relationship Id="rId3" Type="http://schemas.microsoft.com/office/2007/relationships/hdphoto" Target="../media/hdphoto1.wdp"/><Relationship Id="rId7" Type="http://schemas.openxmlformats.org/officeDocument/2006/relationships/image" Target="../media/image42.jpeg"/><Relationship Id="rId12" Type="http://schemas.openxmlformats.org/officeDocument/2006/relationships/image" Target="../media/image45.jpg"/><Relationship Id="rId17" Type="http://schemas.openxmlformats.org/officeDocument/2006/relationships/image" Target="../media/image47.jpg"/><Relationship Id="rId2" Type="http://schemas.openxmlformats.org/officeDocument/2006/relationships/image" Target="../media/image39.jpe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11" Type="http://schemas.openxmlformats.org/officeDocument/2006/relationships/image" Target="../media/image44.jpg"/><Relationship Id="rId5" Type="http://schemas.microsoft.com/office/2007/relationships/hdphoto" Target="../media/hdphoto2.wdp"/><Relationship Id="rId15" Type="http://schemas.openxmlformats.org/officeDocument/2006/relationships/image" Target="../media/image46.jpg"/><Relationship Id="rId10" Type="http://schemas.openxmlformats.org/officeDocument/2006/relationships/image" Target="../media/image25.jpg"/><Relationship Id="rId4" Type="http://schemas.openxmlformats.org/officeDocument/2006/relationships/image" Target="../media/image40.jpeg"/><Relationship Id="rId9" Type="http://schemas.openxmlformats.org/officeDocument/2006/relationships/image" Target="../media/image43.jpg"/><Relationship Id="rId1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509" y="228600"/>
            <a:ext cx="7772400" cy="1143000"/>
          </a:xfrm>
        </p:spPr>
        <p:txBody>
          <a:bodyPr/>
          <a:lstStyle/>
          <a:p>
            <a:r>
              <a:rPr lang="en-US" smtClean="0"/>
              <a:t>How Face Recognition Work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429"/>
            <a:ext cx="9171709" cy="515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0" r="27690"/>
          <a:stretch/>
        </p:blipFill>
        <p:spPr bwMode="auto">
          <a:xfrm>
            <a:off x="1981200" y="2322284"/>
            <a:ext cx="2073102" cy="324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0" r="36515"/>
          <a:stretch/>
        </p:blipFill>
        <p:spPr bwMode="auto">
          <a:xfrm>
            <a:off x="5943600" y="2286000"/>
            <a:ext cx="1530411" cy="324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438400"/>
            <a:ext cx="903269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2: Face Recognition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4000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3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839518"/>
            <a:ext cx="7705345" cy="3447288"/>
          </a:xfrm>
        </p:spPr>
        <p:txBody>
          <a:bodyPr/>
          <a:lstStyle/>
          <a:p>
            <a:r>
              <a:rPr lang="en-US"/>
              <a:t>Face recognition is the task of identifying an already detected object as a KNOWN or UNKNOWN face, and in more advanced cases, telling EXACTLY WHO'S face it is</a:t>
            </a:r>
            <a:r>
              <a:rPr lang="en-US" smtClean="0"/>
              <a:t>!</a:t>
            </a:r>
          </a:p>
          <a:p>
            <a:r>
              <a:rPr lang="en-US"/>
              <a:t>One of the ways to do this is by comparing selected facial features from the image and a facial database.</a:t>
            </a:r>
          </a:p>
        </p:txBody>
      </p:sp>
      <p:pic>
        <p:nvPicPr>
          <p:cNvPr id="8194" name="Picture 2" descr="C:\Users\Hoang\Desktop\face-recognitio52504434\content\data\repo\8765897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399"/>
            <a:ext cx="53149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2667000"/>
            <a:ext cx="3822192" cy="3447288"/>
          </a:xfrm>
        </p:spPr>
        <p:txBody>
          <a:bodyPr/>
          <a:lstStyle/>
          <a:p>
            <a:r>
              <a:rPr lang="en-US"/>
              <a:t>Variation in lightning.</a:t>
            </a:r>
          </a:p>
          <a:p>
            <a:r>
              <a:rPr lang="en-US"/>
              <a:t>Variation in facial expression.</a:t>
            </a:r>
          </a:p>
          <a:p>
            <a:r>
              <a:rPr lang="en-US"/>
              <a:t>Angle between face and camera</a:t>
            </a:r>
          </a:p>
          <a:p>
            <a:r>
              <a:rPr lang="en-US"/>
              <a:t>Wearing glass, change hair style.</a:t>
            </a:r>
          </a:p>
        </p:txBody>
      </p:sp>
      <p:pic>
        <p:nvPicPr>
          <p:cNvPr id="9218" name="Picture 2" descr="C:\Users\Hoang\Desktop\face-recognitio52504434\content\data\repo\8765922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91" y="2362200"/>
            <a:ext cx="5213882" cy="35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Recognition 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2743200"/>
            <a:ext cx="5029200" cy="3447288"/>
          </a:xfrm>
        </p:spPr>
        <p:txBody>
          <a:bodyPr>
            <a:normAutofit/>
          </a:bodyPr>
          <a:lstStyle/>
          <a:p>
            <a:r>
              <a:rPr lang="en-US"/>
              <a:t>Accquire Training Sample.</a:t>
            </a:r>
          </a:p>
          <a:p>
            <a:r>
              <a:rPr lang="en-US"/>
              <a:t>Calculate the Eigen Faces.</a:t>
            </a:r>
          </a:p>
          <a:p>
            <a:r>
              <a:rPr lang="en-US"/>
              <a:t>Project the training face image into face space.</a:t>
            </a:r>
          </a:p>
          <a:p>
            <a:r>
              <a:rPr lang="en-US"/>
              <a:t>Project the testing face into face space.</a:t>
            </a:r>
          </a:p>
          <a:p>
            <a:r>
              <a:rPr lang="en-US"/>
              <a:t>Calculate the distance between the input face and sample</a:t>
            </a:r>
          </a:p>
        </p:txBody>
      </p:sp>
      <p:pic>
        <p:nvPicPr>
          <p:cNvPr id="10243" name="Picture 3" descr="C:\Users\Hoang\Desktop\face-recognitio52504434\content\data\repo\87659819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0" y="1676400"/>
            <a:ext cx="227292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1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72000" y="5441027"/>
            <a:ext cx="3429000" cy="103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500" y="2133600"/>
            <a:ext cx="3048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 Algorithm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5500" y="2263721"/>
            <a:ext cx="628758" cy="628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7300" y="2263721"/>
            <a:ext cx="628758" cy="628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0" y="2263721"/>
            <a:ext cx="628758" cy="628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" y="2907268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Training Image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390900" y="2459434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971334">
            <a:off x="7201620" y="3386558"/>
            <a:ext cx="1339640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001000" y="4343400"/>
                <a:ext cx="557139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343400"/>
                <a:ext cx="557139" cy="11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639559" y="2125694"/>
                <a:ext cx="2817310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59" y="2125694"/>
                <a:ext cx="2817310" cy="11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895600" y="3733916"/>
                <a:ext cx="3733800" cy="13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733916"/>
                <a:ext cx="3733800" cy="13898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12521112">
            <a:off x="6591926" y="4365591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28265" y="5443505"/>
                <a:ext cx="26464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mtClean="0"/>
                  <a:t> </a:t>
                </a:r>
                <a:r>
                  <a:rPr lang="en-US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5" y="5443505"/>
                <a:ext cx="2646494" cy="923330"/>
              </a:xfrm>
              <a:prstGeom prst="rect">
                <a:avLst/>
              </a:prstGeom>
              <a:blipFill rotWithShape="1">
                <a:blip r:embed="rId8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 rot="9278980">
            <a:off x="1590462" y="4714937"/>
            <a:ext cx="1471415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174835" y="5681253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572000" y="5526726"/>
                <a:ext cx="3565439" cy="110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526726"/>
                <a:ext cx="3565439" cy="110267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76600" y="20574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Transform to vector</a:t>
            </a:r>
            <a:endParaRPr 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7620000" y="2954133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Calculate average </a:t>
            </a:r>
          </a:p>
          <a:p>
            <a:pPr algn="ctr"/>
            <a:r>
              <a:rPr lang="en-US" sz="1400" smtClean="0"/>
              <a:t>vector</a:t>
            </a:r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6354719" y="4702363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</a:t>
            </a:r>
          </a:p>
          <a:p>
            <a:pPr algn="ctr"/>
            <a:r>
              <a:rPr lang="en-US" sz="1400" smtClean="0"/>
              <a:t>normalized vector</a:t>
            </a: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1257300" y="4313682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Represent the input vector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3027628" y="51917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the weighted vector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808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10" grpId="0"/>
      <p:bldP spid="13" grpId="0" animBg="1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0500" y="2133600"/>
            <a:ext cx="1524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" y="2907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Input Image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926176" y="2519283"/>
            <a:ext cx="1464723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971334">
            <a:off x="6502701" y="3052683"/>
            <a:ext cx="1339640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540872" y="2125694"/>
                <a:ext cx="3197029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872" y="2125694"/>
                <a:ext cx="3197029" cy="11128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 rot="10800000">
            <a:off x="5304541" y="4204521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944" y="2278510"/>
            <a:ext cx="628758" cy="6287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553200" y="3979807"/>
                <a:ext cx="17804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979807"/>
                <a:ext cx="1780487" cy="923330"/>
              </a:xfrm>
              <a:prstGeom prst="rect">
                <a:avLst/>
              </a:prstGeom>
              <a:blipFill rotWithShape="1">
                <a:blip r:embed="rId4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26205" y="3786997"/>
                <a:ext cx="1854995" cy="13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Avg vector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mtClean="0"/>
              </a:p>
              <a:p>
                <a:r>
                  <a:rPr lang="en-US" smtClean="0"/>
                  <a:t>Threehold = 1000</a:t>
                </a:r>
                <a:endParaRPr lang="en-US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5" y="3786997"/>
                <a:ext cx="1854995" cy="1389804"/>
              </a:xfrm>
              <a:prstGeom prst="rect">
                <a:avLst/>
              </a:prstGeom>
              <a:blipFill rotWithShape="1">
                <a:blip r:embed="rId5"/>
                <a:stretch>
                  <a:fillRect l="-2961" r="-2303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13504" y="3683937"/>
            <a:ext cx="1812671" cy="149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3553572" y="3634074"/>
            <a:ext cx="1598514" cy="1584505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581400" y="4295001"/>
                <a:ext cx="152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&lt;</m:t>
                      </m:r>
                      <m:r>
                        <a:rPr lang="en-US" sz="1200" b="0" i="1" smtClean="0">
                          <a:latin typeface="Cambria Math"/>
                        </a:rPr>
                        <m:t>𝑇h𝑟𝑒𝑒h𝑜𝑙𝑑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295001"/>
                <a:ext cx="1524000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stCxn id="5" idx="1"/>
          </p:cNvCxnSpPr>
          <p:nvPr/>
        </p:nvCxnSpPr>
        <p:spPr>
          <a:xfrm rot="10800000" flipV="1">
            <a:off x="3048000" y="4426326"/>
            <a:ext cx="505572" cy="60287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199" y="4126468"/>
            <a:ext cx="53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85999" y="510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Unknown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0" name="Elbow Connector 29"/>
          <p:cNvCxnSpPr>
            <a:stCxn id="5" idx="2"/>
          </p:cNvCxnSpPr>
          <p:nvPr/>
        </p:nvCxnSpPr>
        <p:spPr>
          <a:xfrm rot="16200000" flipH="1">
            <a:off x="4504274" y="5067133"/>
            <a:ext cx="648821" cy="95171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19600" y="5467866"/>
            <a:ext cx="53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86400" y="5277366"/>
            <a:ext cx="1524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486400" y="52578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257800"/>
                <a:ext cx="15240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9242" y="5715000"/>
            <a:ext cx="628758" cy="6287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5400" y="5879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Result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81200" y="1928336"/>
            <a:ext cx="1142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weigted vector</a:t>
            </a:r>
            <a:endParaRPr 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7315200" y="2722602"/>
            <a:ext cx="1142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Calculate the distance between vectors</a:t>
            </a:r>
            <a:endParaRPr 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5337122" y="3750516"/>
            <a:ext cx="114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the min distance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334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5" grpId="0" animBg="1"/>
      <p:bldP spid="17" grpId="0"/>
      <p:bldP spid="3" grpId="0"/>
      <p:bldP spid="25" grpId="0"/>
      <p:bldP spid="26" grpId="0" animBg="1"/>
      <p:bldP spid="5" grpId="0" animBg="1"/>
      <p:bldP spid="27" grpId="0"/>
      <p:bldP spid="14" grpId="0"/>
      <p:bldP spid="28" grpId="0"/>
      <p:bldP spid="31" grpId="0"/>
      <p:bldP spid="32" grpId="0" animBg="1"/>
      <p:bldP spid="33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method we choose: Fisher Face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676400"/>
            <a:ext cx="7696200" cy="4495800"/>
          </a:xfrm>
        </p:spPr>
        <p:txBody>
          <a:bodyPr/>
          <a:lstStyle/>
          <a:p>
            <a:r>
              <a:rPr lang="en-US" smtClean="0"/>
              <a:t>Reason:</a:t>
            </a:r>
          </a:p>
          <a:p>
            <a:pPr lvl="1"/>
            <a:r>
              <a:rPr lang="en-US" smtClean="0"/>
              <a:t>Already implemented in openCV.</a:t>
            </a:r>
          </a:p>
          <a:p>
            <a:pPr lvl="1"/>
            <a:r>
              <a:rPr lang="en-US" smtClean="0"/>
              <a:t>Has the best result, according to report.</a:t>
            </a:r>
          </a:p>
          <a:p>
            <a:pPr marL="301943" lvl="1" indent="0">
              <a:buNone/>
            </a:pP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asp.eurasipjournals.com/content/2012/1/92</a:t>
            </a:r>
            <a:endParaRPr lang="en-US" smtClean="0"/>
          </a:p>
          <a:p>
            <a:pPr lvl="1"/>
            <a:r>
              <a:rPr lang="en-US" smtClean="0"/>
              <a:t>Has the best result in our automation testing, with our current face database.</a:t>
            </a:r>
          </a:p>
          <a:p>
            <a:pPr marL="301943" lvl="1" indent="0">
              <a:buNone/>
            </a:pPr>
            <a:endParaRPr lang="en-US"/>
          </a:p>
          <a:p>
            <a:pPr marL="301943" lvl="1" indent="0">
              <a:buNone/>
            </a:pPr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69044343"/>
              </p:ext>
            </p:extLst>
          </p:nvPr>
        </p:nvGraphicFramePr>
        <p:xfrm>
          <a:off x="838200" y="4191000"/>
          <a:ext cx="7010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76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workflow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46531" r="67596" b="38013"/>
          <a:stretch/>
        </p:blipFill>
        <p:spPr>
          <a:xfrm>
            <a:off x="2896293" y="2655571"/>
            <a:ext cx="28956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58" t="45068" r="11577" b="38490"/>
          <a:stretch/>
        </p:blipFill>
        <p:spPr>
          <a:xfrm>
            <a:off x="3620193" y="2621281"/>
            <a:ext cx="33528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615440"/>
            <a:ext cx="1387436" cy="231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3" y="1609090"/>
            <a:ext cx="1387436" cy="23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888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0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50873" y="2640093"/>
            <a:ext cx="3200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FACE RECOGNIZER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6044" y="-911572"/>
            <a:ext cx="628758" cy="628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4273" y="4130041"/>
            <a:ext cx="628758" cy="628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4133" y="367612"/>
            <a:ext cx="628758" cy="628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3303903"/>
            <a:ext cx="628758" cy="62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2459671"/>
            <a:ext cx="628758" cy="628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820" y="1524563"/>
            <a:ext cx="628758" cy="628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404" y="-911572"/>
            <a:ext cx="628758" cy="6287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7612" y="-911572"/>
            <a:ext cx="628758" cy="6287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515" y="-914400"/>
            <a:ext cx="628758" cy="628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50873" y="29451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TRAINED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29990" y="6019800"/>
            <a:ext cx="91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Quang Huy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7162" y="6096000"/>
            <a:ext cx="9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Thanh Bình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19753E-6 L 0.28246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6 0.03171 L 0.11024 0.5743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71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00087 0.501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-0.05034 0.544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2722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38778E-17 L -0.1066 0.5430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0.0206 L -0.3717 0.3877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835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2 0.03172 L -0.44722 0.219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0" y="937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7 -0.00162 L -0.37847 0.08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421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37586 -0.0127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64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-0.30035 -0.203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36667 0.0444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222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0105 L 0.24514 0.0234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 0.07408 L 0.11667 0.4148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17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23 0.07732 L 0.4092 0.4546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General </a:t>
            </a:r>
            <a:r>
              <a:rPr lang="en-US" sz="3600" smtClean="0"/>
              <a:t>workflow – Algorithm Optimize</a:t>
            </a:r>
            <a:endParaRPr 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14451"/>
            <a:ext cx="1600200" cy="2673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2977618" cy="1676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2004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46500" y="3086608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2977211" cy="1676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4700" y="412373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36154">
            <a:off x="1924673" y="4355161"/>
            <a:ext cx="1940191" cy="364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019418">
            <a:off x="3827543" y="4313275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140863">
            <a:off x="4727067" y="4549536"/>
            <a:ext cx="2199927" cy="37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6757" y="5105400"/>
            <a:ext cx="2342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51600" y="5382399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Attendance: </a:t>
            </a:r>
          </a:p>
          <a:p>
            <a:r>
              <a:rPr lang="en-US" smtClean="0"/>
              <a:t>5 Students</a:t>
            </a: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044873" y="5620147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23" y="5424409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 animBg="1"/>
      <p:bldP spid="15" grpId="0" animBg="1"/>
      <p:bldP spid="16" grpId="0" animBg="1"/>
      <p:bldP spid="17" grpId="0"/>
      <p:bldP spid="18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1: Face Detection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7010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53043"/>
            <a:ext cx="7408333" cy="3763963"/>
          </a:xfrm>
        </p:spPr>
        <p:txBody>
          <a:bodyPr/>
          <a:lstStyle/>
          <a:p>
            <a:r>
              <a:rPr lang="en-US"/>
              <a:t>Face detection is a computer technology that determines the locations and sizes of human faces in arbitrary (digital) images. </a:t>
            </a:r>
            <a:endParaRPr lang="en-US" smtClean="0"/>
          </a:p>
          <a:p>
            <a:r>
              <a:rPr lang="en-US" smtClean="0"/>
              <a:t>It </a:t>
            </a:r>
            <a:r>
              <a:rPr lang="en-US"/>
              <a:t>detects facial features and ignores anything else, such as buildings, trees and bodies.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pic>
        <p:nvPicPr>
          <p:cNvPr id="3074" name="Picture 2" descr="C:\Users\Hoang\Desktop\face-recognitio52504434\content\data\repo\876534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98817"/>
            <a:ext cx="3048000" cy="20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oang\Desktop\face-recognitio52504434\content\data\repo\8765348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4800" y="5311145"/>
            <a:ext cx="3886200" cy="13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Hoang\Desktop\face-recognitio52504434\content\data\repo\8765348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799"/>
            <a:ext cx="2505915" cy="1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Many way to detect face:</a:t>
            </a:r>
          </a:p>
          <a:p>
            <a:r>
              <a:rPr lang="en-US"/>
              <a:t>    Finding faces in images with controlled background</a:t>
            </a:r>
          </a:p>
          <a:p>
            <a:r>
              <a:rPr lang="en-US"/>
              <a:t>    Finding faces by color</a:t>
            </a:r>
          </a:p>
          <a:p>
            <a:r>
              <a:rPr lang="en-US"/>
              <a:t>    Finding faces by motion</a:t>
            </a:r>
          </a:p>
          <a:p>
            <a:r>
              <a:rPr lang="en-US"/>
              <a:t>    Using a mixture of the above</a:t>
            </a:r>
          </a:p>
          <a:p>
            <a:r>
              <a:rPr lang="en-US"/>
              <a:t>    Finding faces in unconstrained scenes: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7408333" cy="3450696"/>
          </a:xfrm>
        </p:spPr>
        <p:txBody>
          <a:bodyPr/>
          <a:lstStyle/>
          <a:p>
            <a:r>
              <a:rPr lang="en-US"/>
              <a:t>We use Viola-Jones method for face detection.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Rectange feature, called Haar feature.</a:t>
            </a:r>
          </a:p>
          <a:p>
            <a:pPr lvl="1"/>
            <a:r>
              <a:rPr lang="en-US"/>
              <a:t>Intergral Image.</a:t>
            </a:r>
          </a:p>
          <a:p>
            <a:pPr lvl="1"/>
            <a:r>
              <a:rPr lang="en-US"/>
              <a:t>Ada-boost machine learning.</a:t>
            </a:r>
          </a:p>
          <a:p>
            <a:pPr lvl="1"/>
            <a:r>
              <a:rPr lang="en-US"/>
              <a:t>Cascased Classifier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method we choose</a:t>
            </a:r>
            <a:endParaRPr lang="en-US"/>
          </a:p>
        </p:txBody>
      </p:sp>
      <p:pic>
        <p:nvPicPr>
          <p:cNvPr id="4098" name="Picture 2" descr="C:\Users\Hoang\Desktop\face-recognitio52504434\content\data\repo\876540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946073"/>
            <a:ext cx="3896880" cy="14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ang\Desktop\face-recognitio52504434\content\data\repo\8765394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46073"/>
            <a:ext cx="4539348" cy="15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825" y="1676400"/>
            <a:ext cx="7408333" cy="3124200"/>
          </a:xfrm>
        </p:spPr>
        <p:txBody>
          <a:bodyPr/>
          <a:lstStyle/>
          <a:p>
            <a:r>
              <a:rPr lang="en-US"/>
              <a:t>The basic principle of the Viola-Jones face detection algorithm is to scan the detector many times through the same image – each time with a new size.</a:t>
            </a:r>
          </a:p>
          <a:p>
            <a:r>
              <a:rPr lang="en-US"/>
              <a:t>This realization leads to a different formulation of the problem: </a:t>
            </a:r>
          </a:p>
          <a:p>
            <a:pPr marL="0" indent="0">
              <a:buNone/>
            </a:pPr>
            <a:r>
              <a:rPr lang="en-US" smtClean="0"/>
              <a:t> =&gt; In </a:t>
            </a:r>
            <a:r>
              <a:rPr lang="en-US"/>
              <a:t>stead of finding faces, the algorithm should discard non-faces.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pic>
        <p:nvPicPr>
          <p:cNvPr id="5122" name="Picture 2" descr="C:\Users\Hoang\Desktop\face-recognitio52504434\content\data\repo\8765458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57390"/>
            <a:ext cx="6190384" cy="21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Haarcascade Work (Face Detection).wmv - YouTub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6858681"/>
          </a:xfrm>
        </p:spPr>
      </p:pic>
    </p:spTree>
    <p:extLst>
      <p:ext uri="{BB962C8B-B14F-4D97-AF65-F5344CB8AC3E}">
        <p14:creationId xmlns:p14="http://schemas.microsoft.com/office/powerpoint/2010/main" val="23558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381000" y="2057400"/>
            <a:ext cx="6172200" cy="3962400"/>
            <a:chOff x="240" y="1296"/>
            <a:chExt cx="3888" cy="2496"/>
          </a:xfrm>
        </p:grpSpPr>
        <p:sp>
          <p:nvSpPr>
            <p:cNvPr id="64545" name="Rectangle 34"/>
            <p:cNvSpPr>
              <a:spLocks noChangeArrowheads="1"/>
            </p:cNvSpPr>
            <p:nvPr/>
          </p:nvSpPr>
          <p:spPr bwMode="auto">
            <a:xfrm>
              <a:off x="1104" y="1296"/>
              <a:ext cx="2208" cy="225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46" name="Text Box 6"/>
            <p:cNvSpPr txBox="1">
              <a:spLocks noChangeArrowheads="1"/>
            </p:cNvSpPr>
            <p:nvPr/>
          </p:nvSpPr>
          <p:spPr bwMode="auto">
            <a:xfrm>
              <a:off x="240" y="1670"/>
              <a:ext cx="7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GB" sz="2000" b="1"/>
                <a:t>Training</a:t>
              </a:r>
            </a:p>
            <a:p>
              <a:pPr algn="r" eaLnBrk="1" hangingPunct="1"/>
              <a:r>
                <a:rPr lang="en-GB" sz="2000" b="1"/>
                <a:t>Set</a:t>
              </a:r>
            </a:p>
            <a:p>
              <a:pPr algn="r" eaLnBrk="1" hangingPunct="1"/>
              <a:r>
                <a:rPr lang="en-GB" sz="1600" b="1"/>
                <a:t>(sub-windows)</a:t>
              </a:r>
            </a:p>
          </p:txBody>
        </p:sp>
        <p:sp>
          <p:nvSpPr>
            <p:cNvPr id="64547" name="Rectangle 7"/>
            <p:cNvSpPr>
              <a:spLocks noChangeArrowheads="1"/>
            </p:cNvSpPr>
            <p:nvPr/>
          </p:nvSpPr>
          <p:spPr bwMode="auto">
            <a:xfrm>
              <a:off x="1152" y="1632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Integral</a:t>
              </a:r>
            </a:p>
            <a:p>
              <a:pPr algn="ctr"/>
              <a:r>
                <a:rPr lang="en-US" b="1"/>
                <a:t>Representation</a:t>
              </a:r>
              <a:endParaRPr lang="en-GB" b="1"/>
            </a:p>
          </p:txBody>
        </p:sp>
        <p:sp>
          <p:nvSpPr>
            <p:cNvPr id="64548" name="Rectangle 8"/>
            <p:cNvSpPr>
              <a:spLocks noChangeArrowheads="1"/>
            </p:cNvSpPr>
            <p:nvPr/>
          </p:nvSpPr>
          <p:spPr bwMode="auto">
            <a:xfrm>
              <a:off x="1632" y="2256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Feature</a:t>
              </a:r>
            </a:p>
            <a:p>
              <a:pPr algn="ctr"/>
              <a:r>
                <a:rPr lang="en-US" b="1"/>
                <a:t>computation</a:t>
              </a:r>
              <a:endParaRPr lang="en-GB" b="1"/>
            </a:p>
          </p:txBody>
        </p:sp>
        <p:sp>
          <p:nvSpPr>
            <p:cNvPr id="64549" name="Rectangle 9"/>
            <p:cNvSpPr>
              <a:spLocks noChangeArrowheads="1"/>
            </p:cNvSpPr>
            <p:nvPr/>
          </p:nvSpPr>
          <p:spPr bwMode="auto">
            <a:xfrm>
              <a:off x="2112" y="2880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AdaBoost</a:t>
              </a:r>
            </a:p>
            <a:p>
              <a:pPr algn="ctr"/>
              <a:r>
                <a:rPr lang="en-US" b="1"/>
                <a:t>Feature Selection</a:t>
              </a:r>
              <a:endParaRPr lang="en-GB" b="1"/>
            </a:p>
          </p:txBody>
        </p:sp>
        <p:sp>
          <p:nvSpPr>
            <p:cNvPr id="64550" name="AutoShape 18"/>
            <p:cNvSpPr>
              <a:spLocks noChangeArrowheads="1"/>
            </p:cNvSpPr>
            <p:nvPr/>
          </p:nvSpPr>
          <p:spPr bwMode="auto">
            <a:xfrm rot="5400000">
              <a:off x="1162" y="2342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AutoShape 19"/>
            <p:cNvSpPr>
              <a:spLocks noChangeArrowheads="1"/>
            </p:cNvSpPr>
            <p:nvPr/>
          </p:nvSpPr>
          <p:spPr bwMode="auto">
            <a:xfrm rot="5400000">
              <a:off x="1642" y="2966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AutoShape 24"/>
            <p:cNvSpPr>
              <a:spLocks noChangeArrowheads="1"/>
            </p:cNvSpPr>
            <p:nvPr/>
          </p:nvSpPr>
          <p:spPr bwMode="auto">
            <a:xfrm rot="-2700000">
              <a:off x="3360" y="2496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AutoShape 26"/>
            <p:cNvSpPr>
              <a:spLocks noChangeArrowheads="1"/>
            </p:cNvSpPr>
            <p:nvPr/>
          </p:nvSpPr>
          <p:spPr bwMode="auto">
            <a:xfrm rot="-900000">
              <a:off x="3456" y="2928"/>
              <a:ext cx="576" cy="135"/>
            </a:xfrm>
            <a:prstGeom prst="rightArrow">
              <a:avLst>
                <a:gd name="adj1" fmla="val 50000"/>
                <a:gd name="adj2" fmla="val 10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AutoShape 27"/>
            <p:cNvSpPr>
              <a:spLocks noChangeArrowheads="1"/>
            </p:cNvSpPr>
            <p:nvPr/>
          </p:nvSpPr>
          <p:spPr bwMode="auto">
            <a:xfrm rot="2489572">
              <a:off x="3360" y="3648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28"/>
            <p:cNvSpPr>
              <a:spLocks noChangeArrowheads="1"/>
            </p:cNvSpPr>
            <p:nvPr/>
          </p:nvSpPr>
          <p:spPr bwMode="auto">
            <a:xfrm flipH="1">
              <a:off x="3696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29"/>
            <p:cNvSpPr>
              <a:spLocks noChangeArrowheads="1"/>
            </p:cNvSpPr>
            <p:nvPr/>
          </p:nvSpPr>
          <p:spPr bwMode="auto">
            <a:xfrm flipH="1">
              <a:off x="3696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30"/>
            <p:cNvSpPr>
              <a:spLocks noChangeArrowheads="1"/>
            </p:cNvSpPr>
            <p:nvPr/>
          </p:nvSpPr>
          <p:spPr bwMode="auto">
            <a:xfrm flipH="1">
              <a:off x="3696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Text Box 35"/>
            <p:cNvSpPr txBox="1">
              <a:spLocks noChangeArrowheads="1"/>
            </p:cNvSpPr>
            <p:nvPr/>
          </p:nvSpPr>
          <p:spPr bwMode="auto">
            <a:xfrm>
              <a:off x="1104" y="1296"/>
              <a:ext cx="2208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b="1"/>
                <a:t>Cascade trainer</a:t>
              </a:r>
              <a:endParaRPr lang="en-GB" b="1"/>
            </a:p>
          </p:txBody>
        </p:sp>
        <p:sp>
          <p:nvSpPr>
            <p:cNvPr id="64559" name="AutoShape 39"/>
            <p:cNvSpPr>
              <a:spLocks noChangeArrowheads="1"/>
            </p:cNvSpPr>
            <p:nvPr/>
          </p:nvSpPr>
          <p:spPr bwMode="auto">
            <a:xfrm rot="-5400000">
              <a:off x="912" y="1814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7772" name="Rectangle 44"/>
          <p:cNvSpPr>
            <a:spLocks noChangeArrowheads="1"/>
          </p:cNvSpPr>
          <p:nvPr/>
        </p:nvSpPr>
        <p:spPr bwMode="auto">
          <a:xfrm>
            <a:off x="457200" y="6858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>
                <a:effectLst>
                  <a:outerShdw blurRad="38100" dist="38100" dir="2700000" algn="tl">
                    <a:srgbClr val="DDDDDD"/>
                  </a:outerShdw>
                </a:effectLst>
              </a:rPr>
              <a:t>Testing phase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Training phase</a:t>
            </a:r>
          </a:p>
        </p:txBody>
      </p:sp>
      <p:graphicFrame>
        <p:nvGraphicFramePr>
          <p:cNvPr id="45779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" name="Bitmap Image" r:id="rId4" imgW="2429214" imgH="1905266" progId="Paint.Picture">
                  <p:embed/>
                </p:oleObj>
              </mc:Choice>
              <mc:Fallback>
                <p:oleObj name="Bitmap Image" r:id="rId4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477000" y="2133600"/>
            <a:ext cx="2514600" cy="4572000"/>
            <a:chOff x="4080" y="1344"/>
            <a:chExt cx="1584" cy="2880"/>
          </a:xfrm>
        </p:grpSpPr>
        <p:sp>
          <p:nvSpPr>
            <p:cNvPr id="64537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584" cy="288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38" name="Rectangle 10"/>
            <p:cNvSpPr>
              <a:spLocks noChangeArrowheads="1"/>
            </p:cNvSpPr>
            <p:nvPr/>
          </p:nvSpPr>
          <p:spPr bwMode="auto">
            <a:xfrm>
              <a:off x="4128" y="192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1</a:t>
              </a:r>
            </a:p>
            <a:p>
              <a:pPr algn="ctr"/>
              <a:r>
                <a:rPr lang="en-US" b="1"/>
                <a:t>(cascade stage 1)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39" name="Rectangle 12"/>
            <p:cNvSpPr>
              <a:spLocks noChangeArrowheads="1"/>
            </p:cNvSpPr>
            <p:nvPr/>
          </p:nvSpPr>
          <p:spPr bwMode="auto">
            <a:xfrm>
              <a:off x="4128" y="360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N</a:t>
              </a:r>
            </a:p>
            <a:p>
              <a:pPr algn="ctr"/>
              <a:r>
                <a:rPr lang="en-US" b="1"/>
                <a:t>(cascade stage N)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0" name="Text Box 13"/>
            <p:cNvSpPr txBox="1">
              <a:spLocks noChangeArrowheads="1"/>
            </p:cNvSpPr>
            <p:nvPr/>
          </p:nvSpPr>
          <p:spPr bwMode="auto">
            <a:xfrm>
              <a:off x="4080" y="1344"/>
              <a:ext cx="1584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1"/>
                <a:t>Classifier cascade framework</a:t>
              </a:r>
              <a:endParaRPr lang="en-GB" sz="1800" b="1"/>
            </a:p>
          </p:txBody>
        </p:sp>
        <p:sp>
          <p:nvSpPr>
            <p:cNvPr id="64541" name="Rectangle 22"/>
            <p:cNvSpPr>
              <a:spLocks noChangeArrowheads="1"/>
            </p:cNvSpPr>
            <p:nvPr/>
          </p:nvSpPr>
          <p:spPr bwMode="auto">
            <a:xfrm>
              <a:off x="4128" y="2592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2</a:t>
              </a:r>
            </a:p>
            <a:p>
              <a:pPr algn="ctr"/>
              <a:r>
                <a:rPr lang="en-US" b="1"/>
                <a:t>(cascade stage 2)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2" name="Oval 31"/>
            <p:cNvSpPr>
              <a:spLocks noChangeArrowheads="1"/>
            </p:cNvSpPr>
            <p:nvPr/>
          </p:nvSpPr>
          <p:spPr bwMode="auto">
            <a:xfrm flipH="1">
              <a:off x="48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3" name="Oval 32"/>
            <p:cNvSpPr>
              <a:spLocks noChangeArrowheads="1"/>
            </p:cNvSpPr>
            <p:nvPr/>
          </p:nvSpPr>
          <p:spPr bwMode="auto">
            <a:xfrm flipH="1">
              <a:off x="4848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4" name="Oval 33"/>
            <p:cNvSpPr>
              <a:spLocks noChangeArrowheads="1"/>
            </p:cNvSpPr>
            <p:nvPr/>
          </p:nvSpPr>
          <p:spPr bwMode="auto">
            <a:xfrm flipH="1">
              <a:off x="484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429500" y="3886200"/>
            <a:ext cx="622300" cy="2006600"/>
            <a:chOff x="4680" y="2448"/>
            <a:chExt cx="392" cy="1264"/>
          </a:xfrm>
        </p:grpSpPr>
        <p:sp>
          <p:nvSpPr>
            <p:cNvPr id="64534" name="AutoShape 36"/>
            <p:cNvSpPr>
              <a:spLocks noChangeArrowheads="1"/>
            </p:cNvSpPr>
            <p:nvPr/>
          </p:nvSpPr>
          <p:spPr bwMode="auto">
            <a:xfrm>
              <a:off x="4688" y="2448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5" name="AutoShape 37"/>
            <p:cNvSpPr>
              <a:spLocks noChangeArrowheads="1"/>
            </p:cNvSpPr>
            <p:nvPr/>
          </p:nvSpPr>
          <p:spPr bwMode="auto">
            <a:xfrm>
              <a:off x="4680" y="3072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6" name="AutoShape 38"/>
            <p:cNvSpPr>
              <a:spLocks noChangeArrowheads="1"/>
            </p:cNvSpPr>
            <p:nvPr/>
          </p:nvSpPr>
          <p:spPr bwMode="auto">
            <a:xfrm>
              <a:off x="4680" y="3520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57783" name="Picture 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00" y="26797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784" name="Picture 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2679701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802" name="Picture 7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0" y="2667001"/>
            <a:ext cx="6858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7806" name="Object 3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" name="Bitmap Image" r:id="rId9" imgW="2429214" imgH="1905266" progId="Paint.Picture">
                  <p:embed/>
                </p:oleObj>
              </mc:Choice>
              <mc:Fallback>
                <p:oleObj name="Bitmap Image" r:id="rId9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09" name="Object 4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" name="Bitmap Image" r:id="rId10" imgW="2429214" imgH="1905266" progId="Paint.Picture">
                  <p:embed/>
                </p:oleObj>
              </mc:Choice>
              <mc:Fallback>
                <p:oleObj name="Bitmap Image" r:id="rId10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0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14600" y="4724401"/>
          <a:ext cx="6096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" name="Bitmap Image" r:id="rId11" imgW="1295238" imgH="638264" progId="Paint.Picture">
                  <p:embed/>
                </p:oleObj>
              </mc:Choice>
              <mc:Fallback>
                <p:oleObj name="Bitmap Image" r:id="rId11" imgW="1295238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724401"/>
                        <a:ext cx="60960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4" name="Object 6"/>
          <p:cNvGraphicFramePr>
            <a:graphicFrameLocks noChangeAspect="1"/>
          </p:cNvGraphicFramePr>
          <p:nvPr/>
        </p:nvGraphicFramePr>
        <p:xfrm>
          <a:off x="1828800" y="4724400"/>
          <a:ext cx="609600" cy="628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" name="Bitmap Image" r:id="rId13" imgW="1314286" imgH="628571" progId="Paint.Picture">
                  <p:embed/>
                </p:oleObj>
              </mc:Choice>
              <mc:Fallback>
                <p:oleObj name="Bitmap Image" r:id="rId13" imgW="1314286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609600" cy="628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7" name="Object 7"/>
          <p:cNvGraphicFramePr>
            <a:graphicFrameLocks noChangeAspect="1"/>
          </p:cNvGraphicFramePr>
          <p:nvPr/>
        </p:nvGraphicFramePr>
        <p:xfrm>
          <a:off x="11430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Bitmap Image" r:id="rId15" imgW="1305107" imgH="638264" progId="Paint.Picture">
                  <p:embed/>
                </p:oleObj>
              </mc:Choice>
              <mc:Fallback>
                <p:oleObj name="Bitmap Image" r:id="rId15" imgW="1305107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20" name="Object 8"/>
          <p:cNvGraphicFramePr>
            <a:graphicFrameLocks noChangeAspect="1"/>
          </p:cNvGraphicFramePr>
          <p:nvPr/>
        </p:nvGraphicFramePr>
        <p:xfrm>
          <a:off x="4572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Bitmap Image" r:id="rId17" imgW="1286055" imgH="638264" progId="Paint.Picture">
                  <p:embed/>
                </p:oleObj>
              </mc:Choice>
              <mc:Fallback>
                <p:oleObj name="Bitmap Image" r:id="rId17" imgW="1286055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5" name="Rectangle 97"/>
          <p:cNvSpPr>
            <a:spLocks noChangeArrowheads="1"/>
          </p:cNvSpPr>
          <p:nvPr/>
        </p:nvSpPr>
        <p:spPr bwMode="auto">
          <a:xfrm>
            <a:off x="-914400" y="3048000"/>
            <a:ext cx="838200" cy="838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57824" name="Object 9"/>
          <p:cNvGraphicFramePr>
            <a:graphicFrameLocks noChangeAspect="1"/>
          </p:cNvGraphicFramePr>
          <p:nvPr/>
        </p:nvGraphicFramePr>
        <p:xfrm>
          <a:off x="-850900" y="3111500"/>
          <a:ext cx="68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" name="Bitmap Image" r:id="rId19" imgW="409632" imgH="333333" progId="Paint.Picture">
                  <p:embed/>
                </p:oleObj>
              </mc:Choice>
              <mc:Fallback>
                <p:oleObj name="Bitmap Image" r:id="rId19" imgW="409632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50900" y="3111500"/>
                        <a:ext cx="685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7" name="Text Box 99"/>
          <p:cNvSpPr txBox="1">
            <a:spLocks noChangeArrowheads="1"/>
          </p:cNvSpPr>
          <p:nvPr/>
        </p:nvSpPr>
        <p:spPr bwMode="auto">
          <a:xfrm>
            <a:off x="5562602" y="6096000"/>
            <a:ext cx="222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FACE IDENTIFIED</a:t>
            </a:r>
          </a:p>
        </p:txBody>
      </p:sp>
      <p:sp>
        <p:nvSpPr>
          <p:cNvPr id="64532" name="Line 100"/>
          <p:cNvSpPr>
            <a:spLocks noChangeShapeType="1"/>
          </p:cNvSpPr>
          <p:nvPr/>
        </p:nvSpPr>
        <p:spPr bwMode="auto">
          <a:xfrm>
            <a:off x="419100" y="914400"/>
            <a:ext cx="83058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6342222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Slide </a:t>
            </a:r>
            <a:r>
              <a:rPr lang="en-US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courtesy: 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Kostantina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Palla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, University of Edinburgh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0312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4.81481E-6 L 0.15834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4.81481E-6 L 0.35833 -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93 L 0.23472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2 -0.00092 L 0.43472 -0.000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57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208 L 0.31094 -0.002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093 -0.00209 L 0.51093 -0.0020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57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0469 -0.13959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699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8334 -0.13333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 -0.13542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25 -0.13542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4635 4.44444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225 -2.22222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 3.33333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75 3.33333E-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47083 -4.44444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47153 -2.9629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6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2.96296E-6 L 0.43056 2.96296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2917 1.11111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-3.7037E-6 L 0.43056 0.16297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-0.00186 L 0.42917 0.1611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13889 L 0.42917 0.3833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0.14074 L 0.43056 0.38518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9" presetClass="emph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2 L 0.42917 0.69815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2" grpId="0"/>
      <p:bldP spid="457730" grpId="0"/>
      <p:bldP spid="457825" grpId="0" animBg="1"/>
      <p:bldP spid="457825" grpId="1" animBg="1"/>
      <p:bldP spid="457825" grpId="2" animBg="1"/>
      <p:bldP spid="457825" grpId="3" animBg="1"/>
      <p:bldP spid="457825" grpId="4" animBg="1"/>
      <p:bldP spid="457825" grpId="5" animBg="1"/>
      <p:bldP spid="457825" grpId="6" animBg="1"/>
      <p:bldP spid="457825" grpId="7" animBg="1"/>
      <p:bldP spid="457825" grpId="8" animBg="1"/>
      <p:bldP spid="457825" grpId="9" animBg="1"/>
      <p:bldP spid="457825" grpId="10" animBg="1"/>
      <p:bldP spid="457827" grpId="0"/>
      <p:bldP spid="4578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 (Continue)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133600"/>
            <a:ext cx="7400545" cy="3447288"/>
          </a:xfrm>
        </p:spPr>
        <p:txBody>
          <a:bodyPr>
            <a:normAutofit fontScale="92500"/>
          </a:bodyPr>
          <a:lstStyle/>
          <a:p>
            <a:r>
              <a:rPr lang="en-US"/>
              <a:t>1) Opens an image and transforms to greyscale if needed. </a:t>
            </a:r>
          </a:p>
          <a:p>
            <a:r>
              <a:rPr lang="en-US"/>
              <a:t>2) Runs a sub-window through the image. </a:t>
            </a:r>
          </a:p>
          <a:p>
            <a:r>
              <a:rPr lang="en-US"/>
              <a:t>2a) Rescales the content of the sub-window to 24*24pixels (if needed). Check the Haar feature in each window. Move the sub-window if Haar feauture missing. </a:t>
            </a:r>
          </a:p>
          <a:p>
            <a:r>
              <a:rPr lang="en-US"/>
              <a:t>2b) Enlarges the sub-window by a given factor a goes back to 2). </a:t>
            </a:r>
          </a:p>
          <a:p>
            <a:r>
              <a:rPr lang="en-US"/>
              <a:t>2c) Continues until the sub-window size is equal to the least dimension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33135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174</TotalTime>
  <Words>927</Words>
  <Application>Microsoft Office PowerPoint</Application>
  <PresentationFormat>On-screen Show (4:3)</PresentationFormat>
  <Paragraphs>133</Paragraphs>
  <Slides>19</Slides>
  <Notes>1</Notes>
  <HiddenSlides>2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Waveform</vt:lpstr>
      <vt:lpstr>Bitmap Image</vt:lpstr>
      <vt:lpstr>How Face Recognition Work</vt:lpstr>
      <vt:lpstr>Phase 1: Face Detection</vt:lpstr>
      <vt:lpstr>Definition</vt:lpstr>
      <vt:lpstr>Face Detection Method</vt:lpstr>
      <vt:lpstr>The method we choose</vt:lpstr>
      <vt:lpstr>Algorithm</vt:lpstr>
      <vt:lpstr>PowerPoint Presentation</vt:lpstr>
      <vt:lpstr>Training phase</vt:lpstr>
      <vt:lpstr>Algorithm (Continue)</vt:lpstr>
      <vt:lpstr>Summary</vt:lpstr>
      <vt:lpstr>Phase 2: Face Recognition</vt:lpstr>
      <vt:lpstr>Definition</vt:lpstr>
      <vt:lpstr>Challenges</vt:lpstr>
      <vt:lpstr>Face Recognition Algorithm</vt:lpstr>
      <vt:lpstr>Face Recognition Algorithm</vt:lpstr>
      <vt:lpstr>Face Recognition Algorithm</vt:lpstr>
      <vt:lpstr>The method we choose: Fisher Face</vt:lpstr>
      <vt:lpstr>General workflow</vt:lpstr>
      <vt:lpstr>General workflow – Algorithm Optimize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Face Recognition Work</dc:title>
  <dc:creator>Hoang</dc:creator>
  <cp:lastModifiedBy>Hoang</cp:lastModifiedBy>
  <cp:revision>36</cp:revision>
  <dcterms:created xsi:type="dcterms:W3CDTF">2006-08-16T00:00:00Z</dcterms:created>
  <dcterms:modified xsi:type="dcterms:W3CDTF">2013-11-24T15:52:49Z</dcterms:modified>
</cp:coreProperties>
</file>